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93" r:id="rId2"/>
    <p:sldId id="259" r:id="rId3"/>
    <p:sldId id="294" r:id="rId4"/>
    <p:sldId id="322" r:id="rId5"/>
    <p:sldId id="323" r:id="rId6"/>
    <p:sldId id="321" r:id="rId7"/>
    <p:sldId id="325" r:id="rId8"/>
    <p:sldId id="324" r:id="rId9"/>
    <p:sldId id="330" r:id="rId10"/>
    <p:sldId id="331" r:id="rId11"/>
    <p:sldId id="326" r:id="rId12"/>
    <p:sldId id="328" r:id="rId13"/>
    <p:sldId id="334" r:id="rId14"/>
    <p:sldId id="327" r:id="rId15"/>
    <p:sldId id="329" r:id="rId16"/>
    <p:sldId id="332" r:id="rId17"/>
    <p:sldId id="333" r:id="rId18"/>
    <p:sldId id="335" r:id="rId19"/>
    <p:sldId id="297" r:id="rId20"/>
  </p:sldIdLst>
  <p:sldSz cx="12192000" cy="6858000"/>
  <p:notesSz cx="6858000" cy="9144000"/>
  <p:embeddedFontLst>
    <p:embeddedFont>
      <p:font typeface="굴림체" panose="020B0609000101010101" pitchFamily="49" charset="-127"/>
      <p:regular r:id="rId23"/>
    </p:embeddedFont>
    <p:embeddedFont>
      <p:font typeface="맑은 고딕" panose="020B0503020000020004" pitchFamily="34" charset="-127"/>
      <p:regular r:id="rId24"/>
      <p:bold r:id="rId25"/>
    </p:embeddedFont>
    <p:embeddedFont>
      <p:font typeface="Agency FB" panose="020B0503020202020204" pitchFamily="34" charset="0"/>
      <p:regular r:id="rId26"/>
      <p:bold r:id="rId27"/>
    </p:embeddedFont>
    <p:embeddedFont>
      <p:font typeface="Arial Black" panose="020B0A04020102020204" pitchFamily="34" charset="0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224"/>
    <a:srgbClr val="0151A8"/>
    <a:srgbClr val="7F7F7F"/>
    <a:srgbClr val="347850"/>
    <a:srgbClr val="B9E1C9"/>
    <a:srgbClr val="50B478"/>
    <a:srgbClr val="EEDB70"/>
    <a:srgbClr val="FEEBB9"/>
    <a:srgbClr val="DD76A5"/>
    <a:srgbClr val="F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75" autoAdjust="0"/>
    <p:restoredTop sz="94792" autoAdjust="0"/>
  </p:normalViewPr>
  <p:slideViewPr>
    <p:cSldViewPr>
      <p:cViewPr varScale="1">
        <p:scale>
          <a:sx n="119" d="100"/>
          <a:sy n="119" d="100"/>
        </p:scale>
        <p:origin x="564" y="10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3101" y="6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2020-08-18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2020-08-18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3034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076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2831637" y="4797153"/>
            <a:ext cx="9072331" cy="96255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011224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2020-08-18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2020-08-18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548641" y="1283618"/>
            <a:ext cx="11033761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548640" y="116632"/>
            <a:ext cx="11019968" cy="79208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500835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500835"/>
            <a:ext cx="3860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500835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609601" y="1268760"/>
            <a:ext cx="11121148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09600" y="90344"/>
            <a:ext cx="11121147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2020-08-18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2639616" y="4797152"/>
            <a:ext cx="9552384" cy="115212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19026"/>
            <a:ext cx="109728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062021"/>
            <a:ext cx="109728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429397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429397"/>
            <a:ext cx="3860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429397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647728" y="4869160"/>
            <a:ext cx="6984776" cy="1584176"/>
          </a:xfrm>
        </p:spPr>
        <p:txBody>
          <a:bodyPr/>
          <a:lstStyle/>
          <a:p>
            <a:pPr algn="ctr"/>
            <a:r>
              <a:rPr lang="en-US" altLang="zh-CN" sz="2800" b="1" dirty="0">
                <a:solidFill>
                  <a:srgbClr val="002060"/>
                </a:solidFill>
                <a:latin typeface="Agency FB" panose="020B0503020202020204" pitchFamily="34" charset="0"/>
              </a:rPr>
              <a:t>Machine Learning Automotive Dealer Price Decision</a:t>
            </a:r>
            <a:br>
              <a:rPr lang="en-US" altLang="zh-CN" sz="2800" b="1" dirty="0">
                <a:latin typeface="Agency FB" panose="020B0503020202020204" pitchFamily="34" charset="0"/>
              </a:rPr>
            </a:br>
            <a:br>
              <a:rPr lang="en-US" altLang="zh-CN" sz="3600" dirty="0"/>
            </a:br>
            <a:r>
              <a:rPr lang="en-US" altLang="zh-CN" sz="1600" dirty="0" err="1"/>
              <a:t>WeCloud</a:t>
            </a:r>
            <a:r>
              <a:rPr lang="en-US" altLang="zh-CN" sz="1600" dirty="0"/>
              <a:t> Data </a:t>
            </a:r>
            <a:r>
              <a:rPr lang="en-US" altLang="zh-CN" sz="1600" dirty="0" err="1"/>
              <a:t>Scientice</a:t>
            </a:r>
            <a:r>
              <a:rPr lang="en-US" altLang="zh-CN" sz="1600" dirty="0"/>
              <a:t> Diploma</a:t>
            </a:r>
            <a:br>
              <a:rPr lang="en-US" altLang="zh-CN" sz="1600" dirty="0"/>
            </a:br>
            <a:r>
              <a:rPr lang="en-US" altLang="zh-CN" sz="1600" dirty="0"/>
              <a:t>James Zhao</a:t>
            </a:r>
            <a:endParaRPr lang="ko-KR" altLang="en-US" sz="3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5FA09A-4814-478B-A808-4F27DBCE0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636912" cy="26369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0CD84B5-CF0E-43C2-AAAB-8B696F1B79D3}"/>
              </a:ext>
            </a:extLst>
          </p:cNvPr>
          <p:cNvSpPr/>
          <p:nvPr/>
        </p:nvSpPr>
        <p:spPr>
          <a:xfrm>
            <a:off x="6096000" y="1599024"/>
            <a:ext cx="4824535" cy="1367045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B52B6-ECF8-4D54-890F-86CE4A678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>
                <a:solidFill>
                  <a:srgbClr val="FFFF00"/>
                </a:solidFill>
              </a:rPr>
              <a:t>04</a:t>
            </a:r>
            <a:r>
              <a:rPr lang="en-CA" sz="2800" dirty="0"/>
              <a:t> Data Cleaning </a:t>
            </a:r>
            <a:r>
              <a:rPr lang="en-CA" sz="2800" dirty="0">
                <a:solidFill>
                  <a:srgbClr val="FFFF00"/>
                </a:solidFill>
              </a:rPr>
              <a:t>&amp;</a:t>
            </a:r>
            <a:r>
              <a:rPr lang="en-CA" sz="2800" dirty="0"/>
              <a:t> </a:t>
            </a:r>
            <a:r>
              <a:rPr lang="en-CA" sz="2800" dirty="0">
                <a:solidFill>
                  <a:srgbClr val="FFFF00"/>
                </a:solidFill>
              </a:rPr>
              <a:t>Feature Engineering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70C58A-0A7A-4621-B627-04842CEAD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1196752"/>
            <a:ext cx="5737211" cy="22322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2197AC-94DE-45A4-8175-E58AC93E6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710" y="3656374"/>
            <a:ext cx="5737211" cy="30849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9B67AE-8336-4723-A1AD-A6C96AC0C56F}"/>
              </a:ext>
            </a:extLst>
          </p:cNvPr>
          <p:cNvSpPr txBox="1"/>
          <p:nvPr/>
        </p:nvSpPr>
        <p:spPr>
          <a:xfrm>
            <a:off x="6096000" y="1599024"/>
            <a:ext cx="48245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FF00"/>
                </a:solidFill>
              </a:rPr>
              <a:t>Only Top 28 Vehicles Brands are chosen, all others are too rare in the market.</a:t>
            </a:r>
          </a:p>
          <a:p>
            <a:endParaRPr lang="en-CA" b="1" dirty="0">
              <a:solidFill>
                <a:srgbClr val="FFFF00"/>
              </a:solidFill>
            </a:endParaRPr>
          </a:p>
          <a:p>
            <a:r>
              <a:rPr lang="en-CA" b="1" dirty="0">
                <a:solidFill>
                  <a:srgbClr val="FFFF00"/>
                </a:solidFill>
              </a:rPr>
              <a:t>23629 entries after filtering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6653EF-31AA-431C-B005-63D03E60309B}"/>
              </a:ext>
            </a:extLst>
          </p:cNvPr>
          <p:cNvSpPr/>
          <p:nvPr/>
        </p:nvSpPr>
        <p:spPr>
          <a:xfrm>
            <a:off x="623392" y="4653136"/>
            <a:ext cx="4824535" cy="1367045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6D984B-28D7-4843-9C3D-612F4D43CEB7}"/>
              </a:ext>
            </a:extLst>
          </p:cNvPr>
          <p:cNvSpPr txBox="1"/>
          <p:nvPr/>
        </p:nvSpPr>
        <p:spPr>
          <a:xfrm>
            <a:off x="623392" y="4653136"/>
            <a:ext cx="48245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FF00"/>
                </a:solidFill>
              </a:rPr>
              <a:t>Columns(Features) Added:</a:t>
            </a:r>
          </a:p>
          <a:p>
            <a:r>
              <a:rPr lang="en-CA" b="1" dirty="0">
                <a:solidFill>
                  <a:srgbClr val="FFFF00"/>
                </a:solidFill>
              </a:rPr>
              <a:t>Country of the Brand</a:t>
            </a:r>
          </a:p>
          <a:p>
            <a:r>
              <a:rPr lang="en-CA" b="1" dirty="0">
                <a:solidFill>
                  <a:srgbClr val="FFFF00"/>
                </a:solidFill>
              </a:rPr>
              <a:t>Vehicle id</a:t>
            </a:r>
          </a:p>
          <a:p>
            <a:r>
              <a:rPr lang="en-CA" b="1" dirty="0">
                <a:solidFill>
                  <a:srgbClr val="FFFF00"/>
                </a:solidFill>
              </a:rPr>
              <a:t>Real Year (year that the vehicle is driven on road)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F19D519-DE1F-4A1F-B29C-ECCD7E8D86B3}"/>
              </a:ext>
            </a:extLst>
          </p:cNvPr>
          <p:cNvSpPr/>
          <p:nvPr/>
        </p:nvSpPr>
        <p:spPr>
          <a:xfrm rot="10800000">
            <a:off x="6096000" y="1266549"/>
            <a:ext cx="1584176" cy="21230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0F74660-E3CD-4F06-BB8E-9EB987B85E95}"/>
              </a:ext>
            </a:extLst>
          </p:cNvPr>
          <p:cNvSpPr/>
          <p:nvPr/>
        </p:nvSpPr>
        <p:spPr>
          <a:xfrm>
            <a:off x="3863751" y="6093296"/>
            <a:ext cx="1584176" cy="21230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2714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E0F9293-A8CA-4DEA-AC4C-A45D3292B4BB}"/>
              </a:ext>
            </a:extLst>
          </p:cNvPr>
          <p:cNvGrpSpPr/>
          <p:nvPr/>
        </p:nvGrpSpPr>
        <p:grpSpPr>
          <a:xfrm>
            <a:off x="1524000" y="487126"/>
            <a:ext cx="9144000" cy="925650"/>
            <a:chOff x="0" y="487126"/>
            <a:chExt cx="9144000" cy="925650"/>
          </a:xfrm>
        </p:grpSpPr>
        <p:sp>
          <p:nvSpPr>
            <p:cNvPr id="3" name="Text Box 4">
              <a:extLst>
                <a:ext uri="{FF2B5EF4-FFF2-40B4-BE49-F238E27FC236}">
                  <a16:creationId xmlns:a16="http://schemas.microsoft.com/office/drawing/2014/main" id="{2B22295B-4B8A-4E5C-850C-4361DCDAE6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1778" y="487126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rgbClr val="0151A8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05</a:t>
              </a:r>
              <a:endParaRPr kumimoji="1" lang="ko-KR" altLang="ko-KR" sz="3200" b="1" dirty="0">
                <a:solidFill>
                  <a:srgbClr val="0151A8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4" name="Text Box 5">
              <a:extLst>
                <a:ext uri="{FF2B5EF4-FFF2-40B4-BE49-F238E27FC236}">
                  <a16:creationId xmlns:a16="http://schemas.microsoft.com/office/drawing/2014/main" id="{1B7B0955-42ED-4618-9FA8-1264814757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9752" y="548680"/>
              <a:ext cx="576064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Machine Learning Modelling Algorithms</a:t>
              </a:r>
            </a:p>
          </p:txBody>
        </p:sp>
        <p:cxnSp>
          <p:nvCxnSpPr>
            <p:cNvPr id="5" name="직선 연결선 11">
              <a:extLst>
                <a:ext uri="{FF2B5EF4-FFF2-40B4-BE49-F238E27FC236}">
                  <a16:creationId xmlns:a16="http://schemas.microsoft.com/office/drawing/2014/main" id="{1D597488-EB24-4F0C-A204-ABD5799561AC}"/>
                </a:ext>
              </a:extLst>
            </p:cNvPr>
            <p:cNvCxnSpPr/>
            <p:nvPr/>
          </p:nvCxnSpPr>
          <p:spPr>
            <a:xfrm>
              <a:off x="0" y="1412776"/>
              <a:ext cx="9144000" cy="0"/>
            </a:xfrm>
            <a:prstGeom prst="line">
              <a:avLst/>
            </a:prstGeom>
            <a:ln w="254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AFDE3107-A08E-4B35-822E-9B7239E26AD6}"/>
              </a:ext>
            </a:extLst>
          </p:cNvPr>
          <p:cNvSpPr/>
          <p:nvPr/>
        </p:nvSpPr>
        <p:spPr>
          <a:xfrm>
            <a:off x="623392" y="2132856"/>
            <a:ext cx="4354874" cy="3456385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rgbClr val="FFFF00"/>
                </a:solidFill>
                <a:latin typeface="+mj-lt"/>
              </a:rPr>
              <a:t>Algorithms Tested</a:t>
            </a:r>
          </a:p>
          <a:p>
            <a:pPr algn="ctr"/>
            <a:endParaRPr lang="en-CA" dirty="0">
              <a:latin typeface="+mj-lt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CA" sz="1600" dirty="0">
                <a:latin typeface="+mj-lt"/>
              </a:rPr>
              <a:t>Multiple Linear Regression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CA" sz="1600" dirty="0">
                <a:latin typeface="+mj-lt"/>
              </a:rPr>
              <a:t>Decision Tree Regressor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CA" sz="1600" dirty="0">
                <a:latin typeface="+mj-lt"/>
              </a:rPr>
              <a:t>Random Forest Regressor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CA" sz="1600" dirty="0">
                <a:latin typeface="+mj-lt"/>
              </a:rPr>
              <a:t>Gradient Boost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CA" sz="1600" dirty="0">
                <a:latin typeface="+mj-lt"/>
              </a:rPr>
              <a:t>Ada Boost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CA" sz="1600" dirty="0">
                <a:latin typeface="+mj-lt"/>
              </a:rPr>
              <a:t>XG Boost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CA" sz="1600" dirty="0">
                <a:latin typeface="+mj-lt"/>
              </a:rPr>
              <a:t>Stacking: Linear, Decision Tree, Random Forest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CA" sz="1600" dirty="0">
                <a:latin typeface="+mj-lt"/>
              </a:rPr>
              <a:t>Stacking: Linear, XG Boost, Gradient Boost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CA" sz="1600" dirty="0">
              <a:latin typeface="+mj-lt"/>
            </a:endParaRPr>
          </a:p>
          <a:p>
            <a:endParaRPr lang="en-CA" dirty="0"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447394-0124-4D85-841E-0E50022F2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809" y="6066463"/>
            <a:ext cx="7352381" cy="485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785023-0D58-4704-B79A-4EAD5B2A6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896" y="2420888"/>
            <a:ext cx="6920233" cy="242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37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41D370-F5F8-4805-928C-E1FA6543C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800" b="1" dirty="0">
                <a:solidFill>
                  <a:srgbClr val="FFFF00"/>
                </a:solidFill>
                <a:cs typeface="굴림" pitchFamily="50" charset="-127"/>
              </a:rPr>
              <a:t>05</a:t>
            </a:r>
            <a:r>
              <a:rPr kumimoji="1" lang="en-US" altLang="ko-KR" sz="2800" b="1" dirty="0">
                <a:cs typeface="굴림" pitchFamily="50" charset="-127"/>
              </a:rPr>
              <a:t> Machine Learning Modelling Algorithms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574FB7-C1F8-482C-ADBB-BC7E62056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700808"/>
            <a:ext cx="3390476" cy="3352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30B70D-1672-4956-8397-5A5DF0D5B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872" y="1844824"/>
            <a:ext cx="6349104" cy="27617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CEE0C0-CE40-4E51-936C-DBA383A75273}"/>
              </a:ext>
            </a:extLst>
          </p:cNvPr>
          <p:cNvSpPr txBox="1"/>
          <p:nvPr/>
        </p:nvSpPr>
        <p:spPr>
          <a:xfrm>
            <a:off x="5159896" y="5157192"/>
            <a:ext cx="5976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FF00"/>
                </a:solidFill>
              </a:rPr>
              <a:t>The Chosen Algorithm is Stacking Regressor: Linear Regression,  Decision Tree Regressor and Random Forest Regression</a:t>
            </a:r>
          </a:p>
          <a:p>
            <a:r>
              <a:rPr lang="en-CA" b="1" dirty="0">
                <a:solidFill>
                  <a:srgbClr val="FFFF00"/>
                </a:solidFill>
              </a:rPr>
              <a:t>R2 score is 0.88</a:t>
            </a:r>
          </a:p>
        </p:txBody>
      </p:sp>
    </p:spTree>
    <p:extLst>
      <p:ext uri="{BB962C8B-B14F-4D97-AF65-F5344CB8AC3E}">
        <p14:creationId xmlns:p14="http://schemas.microsoft.com/office/powerpoint/2010/main" val="2344244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7EEE53-8A2E-4841-B945-D8A09C6DD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2800" b="1" dirty="0">
                <a:solidFill>
                  <a:srgbClr val="FFFF00"/>
                </a:solidFill>
                <a:cs typeface="굴림" pitchFamily="50" charset="-127"/>
              </a:rPr>
              <a:t>05</a:t>
            </a:r>
            <a:r>
              <a:rPr kumimoji="1" lang="en-US" altLang="ko-KR" sz="2800" b="1" dirty="0">
                <a:cs typeface="굴림" pitchFamily="50" charset="-127"/>
              </a:rPr>
              <a:t> Machine Learning Modelling Algorithms</a:t>
            </a:r>
            <a:endParaRPr lang="en-CA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F74E8A-1E9D-4B23-952B-D2BB9CB73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96" y="2508536"/>
            <a:ext cx="4893800" cy="184092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768E373-8D2D-4EDA-9C77-B49CAE8F4610}"/>
              </a:ext>
            </a:extLst>
          </p:cNvPr>
          <p:cNvSpPr/>
          <p:nvPr/>
        </p:nvSpPr>
        <p:spPr>
          <a:xfrm>
            <a:off x="7345304" y="4092712"/>
            <a:ext cx="3838095" cy="2927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7B94E8-7A41-4820-9814-E5BA004BA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1642078"/>
            <a:ext cx="5907345" cy="334837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A3B23D8-402F-45CC-A9BF-85F3DFEF40C0}"/>
              </a:ext>
            </a:extLst>
          </p:cNvPr>
          <p:cNvSpPr/>
          <p:nvPr/>
        </p:nvSpPr>
        <p:spPr>
          <a:xfrm>
            <a:off x="173563" y="4797152"/>
            <a:ext cx="1847528" cy="1932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22526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1DCCEDF-1116-457E-BB3F-3ECC31B48C68}"/>
              </a:ext>
            </a:extLst>
          </p:cNvPr>
          <p:cNvGrpSpPr/>
          <p:nvPr/>
        </p:nvGrpSpPr>
        <p:grpSpPr>
          <a:xfrm>
            <a:off x="1524000" y="487126"/>
            <a:ext cx="9144000" cy="925650"/>
            <a:chOff x="0" y="487126"/>
            <a:chExt cx="9144000" cy="925650"/>
          </a:xfrm>
        </p:grpSpPr>
        <p:sp>
          <p:nvSpPr>
            <p:cNvPr id="3" name="Text Box 4">
              <a:extLst>
                <a:ext uri="{FF2B5EF4-FFF2-40B4-BE49-F238E27FC236}">
                  <a16:creationId xmlns:a16="http://schemas.microsoft.com/office/drawing/2014/main" id="{20C84F0F-B3AC-4F69-A3D2-729489275C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3786" y="487126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rgbClr val="0151A8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06</a:t>
              </a:r>
              <a:endParaRPr kumimoji="1" lang="ko-KR" altLang="ko-KR" sz="3200" b="1" dirty="0">
                <a:solidFill>
                  <a:srgbClr val="0151A8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4" name="Text Box 5">
              <a:extLst>
                <a:ext uri="{FF2B5EF4-FFF2-40B4-BE49-F238E27FC236}">
                  <a16:creationId xmlns:a16="http://schemas.microsoft.com/office/drawing/2014/main" id="{8430C5EE-76B7-4DFB-86B5-8707C0C35C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1760" y="548680"/>
              <a:ext cx="576064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Model Interpretation &amp; Visualizations</a:t>
              </a:r>
            </a:p>
          </p:txBody>
        </p:sp>
        <p:cxnSp>
          <p:nvCxnSpPr>
            <p:cNvPr id="5" name="직선 연결선 11">
              <a:extLst>
                <a:ext uri="{FF2B5EF4-FFF2-40B4-BE49-F238E27FC236}">
                  <a16:creationId xmlns:a16="http://schemas.microsoft.com/office/drawing/2014/main" id="{D67592D7-FFBF-4D48-9FB8-2D8FDA116246}"/>
                </a:ext>
              </a:extLst>
            </p:cNvPr>
            <p:cNvCxnSpPr/>
            <p:nvPr/>
          </p:nvCxnSpPr>
          <p:spPr>
            <a:xfrm>
              <a:off x="0" y="1412776"/>
              <a:ext cx="9144000" cy="0"/>
            </a:xfrm>
            <a:prstGeom prst="line">
              <a:avLst/>
            </a:prstGeom>
            <a:ln w="254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E69AA43-4580-41BD-838F-966C4136A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1" y="2082951"/>
            <a:ext cx="3600400" cy="36220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1E96612-BA7E-48F3-BDD3-EEBD6E015E91}"/>
              </a:ext>
            </a:extLst>
          </p:cNvPr>
          <p:cNvSpPr/>
          <p:nvPr/>
        </p:nvSpPr>
        <p:spPr>
          <a:xfrm>
            <a:off x="5735960" y="2165802"/>
            <a:ext cx="4354874" cy="3456385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rgbClr val="FFFF00"/>
                </a:solidFill>
                <a:latin typeface="+mj-lt"/>
              </a:rPr>
              <a:t>Tasks</a:t>
            </a:r>
          </a:p>
          <a:p>
            <a:pPr algn="ctr"/>
            <a:endParaRPr lang="en-CA" dirty="0"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CA" sz="1600" dirty="0">
                <a:latin typeface="+mj-lt"/>
              </a:rPr>
              <a:t>Check how well the model is on predicting      price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CA" sz="1600" dirty="0"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CA" sz="1600" dirty="0">
                <a:latin typeface="+mj-lt"/>
              </a:rPr>
              <a:t>List the predicting price based on the model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CA" sz="1600" dirty="0"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CA" sz="1600" dirty="0">
                <a:latin typeface="+mj-lt"/>
              </a:rPr>
              <a:t>The chosen algorithm is stacking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CA" sz="1600" dirty="0"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CA" sz="1600" dirty="0">
                <a:latin typeface="+mj-lt"/>
              </a:rPr>
              <a:t>Compare the original and predicted price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CA" sz="1600" dirty="0"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CA" sz="1600" dirty="0">
                <a:latin typeface="+mj-lt"/>
              </a:rPr>
              <a:t>Visualize the model in tableau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CA" sz="1600" dirty="0">
              <a:latin typeface="+mj-lt"/>
            </a:endParaRPr>
          </a:p>
          <a:p>
            <a:endParaRPr lang="en-CA" dirty="0">
              <a:latin typeface="+mj-lt"/>
            </a:endParaRPr>
          </a:p>
        </p:txBody>
      </p:sp>
      <p:pic>
        <p:nvPicPr>
          <p:cNvPr id="1026" name="Picture 2" descr="Tableau logo - AbsentData">
            <a:extLst>
              <a:ext uri="{FF2B5EF4-FFF2-40B4-BE49-F238E27FC236}">
                <a16:creationId xmlns:a16="http://schemas.microsoft.com/office/drawing/2014/main" id="{16768C62-464D-4411-81E9-286A38736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496" y="5877272"/>
            <a:ext cx="1567620" cy="90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142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D68E33-2488-4015-BC93-091085F6F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800" b="1" dirty="0">
                <a:solidFill>
                  <a:srgbClr val="FFFF00"/>
                </a:solidFill>
                <a:cs typeface="굴림" pitchFamily="50" charset="-127"/>
              </a:rPr>
              <a:t>06 Model Interpretation </a:t>
            </a:r>
            <a:r>
              <a:rPr kumimoji="1" lang="en-US" altLang="ko-KR" sz="2800" b="1" dirty="0">
                <a:cs typeface="굴림" pitchFamily="50" charset="-127"/>
              </a:rPr>
              <a:t>&amp; Visualizations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2D8D83-68B7-44B1-BAD8-6953C94AA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484784"/>
            <a:ext cx="4596630" cy="31728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306639-46A1-4083-B607-17170ACDA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363" y="1503140"/>
            <a:ext cx="2307220" cy="23465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77C7658-8496-473C-A4F7-6E6253FA2C68}"/>
              </a:ext>
            </a:extLst>
          </p:cNvPr>
          <p:cNvSpPr/>
          <p:nvPr/>
        </p:nvSpPr>
        <p:spPr>
          <a:xfrm>
            <a:off x="7752184" y="1628800"/>
            <a:ext cx="3704398" cy="3763539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400" dirty="0">
                <a:solidFill>
                  <a:srgbClr val="FFFF00"/>
                </a:solidFill>
                <a:latin typeface="+mj-lt"/>
              </a:rPr>
              <a:t>Use Stacking Regressor that includes: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latin typeface="+mj-lt"/>
              </a:rPr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latin typeface="+mj-lt"/>
              </a:rPr>
              <a:t>Decision Tree Regressor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latin typeface="+mj-lt"/>
              </a:rPr>
              <a:t>Random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400" dirty="0">
              <a:latin typeface="+mj-lt"/>
            </a:endParaRPr>
          </a:p>
          <a:p>
            <a:r>
              <a:rPr lang="en-CA" sz="1400" dirty="0">
                <a:latin typeface="+mj-lt"/>
              </a:rPr>
              <a:t>Predict Price Compare to Original Price</a:t>
            </a:r>
          </a:p>
          <a:p>
            <a:r>
              <a:rPr lang="en-CA" sz="1400" dirty="0">
                <a:solidFill>
                  <a:srgbClr val="FF0000"/>
                </a:solidFill>
                <a:latin typeface="+mj-lt"/>
              </a:rPr>
              <a:t>(Original Price – Predict Price)/Original Price</a:t>
            </a:r>
          </a:p>
          <a:p>
            <a:r>
              <a:rPr lang="en-CA" sz="1400" dirty="0">
                <a:latin typeface="+mj-lt"/>
              </a:rPr>
              <a:t>Absolute value all and calculate mean</a:t>
            </a:r>
          </a:p>
          <a:p>
            <a:endParaRPr lang="en-CA" sz="1400" dirty="0">
              <a:latin typeface="+mj-lt"/>
            </a:endParaRPr>
          </a:p>
          <a:p>
            <a:r>
              <a:rPr lang="en-CA" sz="1400" dirty="0">
                <a:solidFill>
                  <a:srgbClr val="FFFF00"/>
                </a:solidFill>
                <a:latin typeface="+mj-lt"/>
              </a:rPr>
              <a:t>The percentage difference mean is the lowest     in this algorithm</a:t>
            </a:r>
          </a:p>
          <a:p>
            <a:endParaRPr lang="en-CA" sz="1400" dirty="0">
              <a:latin typeface="+mj-lt"/>
            </a:endParaRPr>
          </a:p>
          <a:p>
            <a:r>
              <a:rPr lang="en-CA" sz="1400" dirty="0">
                <a:latin typeface="+mj-lt"/>
              </a:rPr>
              <a:t>Most of the Predictions are pretty good, about  90% of the data are within 20% price fluctuation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79D9A4-2170-4747-8E07-3B63FD06F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00" y="5805264"/>
            <a:ext cx="3654224" cy="44823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EDEDB10-C5C5-4AAE-A7EE-2D9620E239E7}"/>
              </a:ext>
            </a:extLst>
          </p:cNvPr>
          <p:cNvCxnSpPr>
            <a:cxnSpLocks/>
          </p:cNvCxnSpPr>
          <p:nvPr/>
        </p:nvCxnSpPr>
        <p:spPr>
          <a:xfrm>
            <a:off x="0" y="5589240"/>
            <a:ext cx="12192000" cy="72008"/>
          </a:xfrm>
          <a:prstGeom prst="line">
            <a:avLst/>
          </a:prstGeom>
          <a:ln w="1905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EEDC6A3-6A19-4E1D-AABE-ADEB008A5E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024" y="5797184"/>
            <a:ext cx="3654224" cy="4917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A397D8-FC6A-434B-A2AA-8869E095C9CD}"/>
              </a:ext>
            </a:extLst>
          </p:cNvPr>
          <p:cNvSpPr txBox="1"/>
          <p:nvPr/>
        </p:nvSpPr>
        <p:spPr>
          <a:xfrm>
            <a:off x="1218982" y="6288954"/>
            <a:ext cx="2607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rgbClr val="FFFF00"/>
                </a:solidFill>
              </a:rPr>
              <a:t>Over 50% difference, 345 Outliers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BBED39-E16E-4D3B-83A4-9532A51D4C8D}"/>
              </a:ext>
            </a:extLst>
          </p:cNvPr>
          <p:cNvSpPr txBox="1"/>
          <p:nvPr/>
        </p:nvSpPr>
        <p:spPr>
          <a:xfrm>
            <a:off x="6835606" y="6323964"/>
            <a:ext cx="2631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rgbClr val="FFFF00"/>
                </a:solidFill>
              </a:rPr>
              <a:t>Over 20% difference, 2505 Entries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45671BC-FFA6-4720-A9A0-DB1010A9FC34}"/>
              </a:ext>
            </a:extLst>
          </p:cNvPr>
          <p:cNvSpPr/>
          <p:nvPr/>
        </p:nvSpPr>
        <p:spPr>
          <a:xfrm>
            <a:off x="5198129" y="2648228"/>
            <a:ext cx="2227789" cy="2702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0427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BFFAA1-2596-41A6-9F0F-F31C76AC2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2800" b="1" dirty="0">
                <a:solidFill>
                  <a:srgbClr val="FFFF00"/>
                </a:solidFill>
                <a:cs typeface="굴림" pitchFamily="50" charset="-127"/>
              </a:rPr>
              <a:t>06 </a:t>
            </a:r>
            <a:r>
              <a:rPr kumimoji="1" lang="en-US" altLang="ko-KR" sz="2800" b="1" dirty="0">
                <a:cs typeface="굴림" pitchFamily="50" charset="-127"/>
              </a:rPr>
              <a:t>Model Interpretation &amp; </a:t>
            </a:r>
            <a:r>
              <a:rPr kumimoji="1" lang="en-US" altLang="ko-KR" sz="2800" b="1" dirty="0">
                <a:solidFill>
                  <a:srgbClr val="FFFF00"/>
                </a:solidFill>
                <a:cs typeface="굴림" pitchFamily="50" charset="-127"/>
              </a:rPr>
              <a:t>Visualizations</a:t>
            </a:r>
            <a:endParaRPr lang="en-CA" sz="2800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CA184F-9F2E-407A-AA57-AD4BEDC12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499" y="1377868"/>
            <a:ext cx="5339001" cy="24902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7D3AEC-D36D-414C-9D19-BA5E57343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4375222"/>
            <a:ext cx="3297809" cy="22488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5C4B70-3878-4C35-889F-DAC580C94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6280" y="4375221"/>
            <a:ext cx="3297809" cy="2248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A28193-7673-4AD7-8F7D-614D6C67A6C9}"/>
              </a:ext>
            </a:extLst>
          </p:cNvPr>
          <p:cNvSpPr txBox="1"/>
          <p:nvPr/>
        </p:nvSpPr>
        <p:spPr>
          <a:xfrm>
            <a:off x="4497228" y="1070091"/>
            <a:ext cx="3197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>
                <a:solidFill>
                  <a:srgbClr val="FFFF00"/>
                </a:solidFill>
              </a:rPr>
              <a:t>Top 28 popular Brands of vehicles in Stock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19B93D-1A72-40ED-B54A-CD91A17E9EF6}"/>
              </a:ext>
            </a:extLst>
          </p:cNvPr>
          <p:cNvSpPr txBox="1"/>
          <p:nvPr/>
        </p:nvSpPr>
        <p:spPr>
          <a:xfrm>
            <a:off x="765631" y="4040755"/>
            <a:ext cx="2725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>
                <a:solidFill>
                  <a:srgbClr val="FFFF00"/>
                </a:solidFill>
              </a:rPr>
              <a:t>Country of Vehicle Origin </a:t>
            </a:r>
            <a:r>
              <a:rPr lang="en-CA" sz="1400" b="1" dirty="0" err="1">
                <a:solidFill>
                  <a:srgbClr val="FFFF00"/>
                </a:solidFill>
              </a:rPr>
              <a:t>Countmap</a:t>
            </a:r>
            <a:endParaRPr lang="en-CA" sz="1400" b="1" dirty="0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23B8AE-45B0-4CB7-AC9A-DB53125995D2}"/>
              </a:ext>
            </a:extLst>
          </p:cNvPr>
          <p:cNvSpPr txBox="1"/>
          <p:nvPr/>
        </p:nvSpPr>
        <p:spPr>
          <a:xfrm>
            <a:off x="8902535" y="4040754"/>
            <a:ext cx="2725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>
                <a:solidFill>
                  <a:srgbClr val="FFFF00"/>
                </a:solidFill>
              </a:rPr>
              <a:t>Country of Vehicle Origin </a:t>
            </a:r>
            <a:r>
              <a:rPr lang="en-CA" sz="1400" b="1" dirty="0" err="1">
                <a:solidFill>
                  <a:srgbClr val="FFFF00"/>
                </a:solidFill>
              </a:rPr>
              <a:t>Countmap</a:t>
            </a:r>
            <a:endParaRPr lang="en-CA" sz="1400" b="1" dirty="0">
              <a:solidFill>
                <a:srgbClr val="FFFF00"/>
              </a:solidFill>
            </a:endParaRPr>
          </a:p>
        </p:txBody>
      </p:sp>
      <p:sp>
        <p:nvSpPr>
          <p:cNvPr id="13" name="Plaque 12">
            <a:extLst>
              <a:ext uri="{FF2B5EF4-FFF2-40B4-BE49-F238E27FC236}">
                <a16:creationId xmlns:a16="http://schemas.microsoft.com/office/drawing/2014/main" id="{50235126-6DC2-4C23-9A72-0116811B24FE}"/>
              </a:ext>
            </a:extLst>
          </p:cNvPr>
          <p:cNvSpPr/>
          <p:nvPr/>
        </p:nvSpPr>
        <p:spPr>
          <a:xfrm>
            <a:off x="4547828" y="4653136"/>
            <a:ext cx="3297809" cy="1440157"/>
          </a:xfrm>
          <a:prstGeom prst="plaque">
            <a:avLst/>
          </a:prstGeom>
          <a:solidFill>
            <a:schemeClr val="accent1">
              <a:lumMod val="60000"/>
              <a:lumOff val="40000"/>
              <a:alpha val="28000"/>
            </a:schemeClr>
          </a:solidFill>
          <a:ln cmpd="dbl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/>
              <a:t>Simple Visualizations:</a:t>
            </a:r>
          </a:p>
          <a:p>
            <a:pPr algn="ctr"/>
            <a:r>
              <a:rPr lang="en-CA" b="1" dirty="0"/>
              <a:t>Examples of Count-maps</a:t>
            </a:r>
          </a:p>
        </p:txBody>
      </p:sp>
    </p:spTree>
    <p:extLst>
      <p:ext uri="{BB962C8B-B14F-4D97-AF65-F5344CB8AC3E}">
        <p14:creationId xmlns:p14="http://schemas.microsoft.com/office/powerpoint/2010/main" val="889363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D80951-9FEF-43B2-B848-01102EF8E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800" b="1" dirty="0">
                <a:solidFill>
                  <a:srgbClr val="FFFF00"/>
                </a:solidFill>
                <a:cs typeface="굴림" pitchFamily="50" charset="-127"/>
              </a:rPr>
              <a:t>06 </a:t>
            </a:r>
            <a:r>
              <a:rPr kumimoji="1" lang="en-US" altLang="ko-KR" sz="2800" b="1" dirty="0">
                <a:cs typeface="굴림" pitchFamily="50" charset="-127"/>
              </a:rPr>
              <a:t>Model Interpretation &amp; </a:t>
            </a:r>
            <a:r>
              <a:rPr kumimoji="1" lang="en-US" altLang="ko-KR" sz="2800" b="1" dirty="0">
                <a:solidFill>
                  <a:srgbClr val="FFFF00"/>
                </a:solidFill>
                <a:cs typeface="굴림" pitchFamily="50" charset="-127"/>
              </a:rPr>
              <a:t>Visualizations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324460-CD10-49FA-AD04-B7F90AAB2BD0}"/>
              </a:ext>
            </a:extLst>
          </p:cNvPr>
          <p:cNvSpPr txBox="1"/>
          <p:nvPr/>
        </p:nvSpPr>
        <p:spPr>
          <a:xfrm rot="18062513">
            <a:off x="-120837" y="2995044"/>
            <a:ext cx="195508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FF00"/>
                </a:solidFill>
              </a:rPr>
              <a:t>Tableau </a:t>
            </a:r>
          </a:p>
          <a:p>
            <a:pPr algn="ctr"/>
            <a:r>
              <a:rPr lang="en-US" altLang="zh-CN" sz="2800" b="1" dirty="0">
                <a:solidFill>
                  <a:srgbClr val="FFFF00"/>
                </a:solidFill>
              </a:rPr>
              <a:t>Visualization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</a:rPr>
              <a:t>Dashboard</a:t>
            </a:r>
            <a:endParaRPr lang="en-CA" sz="2800" b="1" dirty="0">
              <a:solidFill>
                <a:srgbClr val="FFFF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CE8A75-3D45-4EE8-9EC4-54935F1D5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821064"/>
            <a:ext cx="10001190" cy="603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82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3157B5-8029-46A6-8F02-8DF60EA47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Challeges</a:t>
            </a:r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73A69E-FE21-4A9C-BBB5-61FC1C1E92BB}"/>
              </a:ext>
            </a:extLst>
          </p:cNvPr>
          <p:cNvSpPr/>
          <p:nvPr/>
        </p:nvSpPr>
        <p:spPr>
          <a:xfrm>
            <a:off x="548640" y="1283618"/>
            <a:ext cx="5475352" cy="502570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sz="1600" dirty="0">
                <a:latin typeface="+mj-lt"/>
              </a:rPr>
              <a:t>Fill nulls and drop nulls, most of the </a:t>
            </a:r>
            <a:r>
              <a:rPr lang="en-CA" sz="1600" dirty="0" err="1">
                <a:latin typeface="+mj-lt"/>
              </a:rPr>
              <a:t>fillna</a:t>
            </a:r>
            <a:r>
              <a:rPr lang="en-CA" sz="1600" dirty="0">
                <a:latin typeface="+mj-lt"/>
              </a:rPr>
              <a:t> are based on logical assumptions, so it’s effect might not be totally accurate to the model. Model performance are affected as well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CA" sz="16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sz="1600" dirty="0">
                <a:latin typeface="+mj-lt"/>
              </a:rPr>
              <a:t>Still need more features, Text processing not done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CA" sz="16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sz="1600" dirty="0">
                <a:latin typeface="+mj-lt"/>
              </a:rPr>
              <a:t>Grid Search, hyperparameter tunings have some technical   problems, not sure if it is </a:t>
            </a:r>
            <a:r>
              <a:rPr lang="en-CA" sz="1600" dirty="0" err="1">
                <a:latin typeface="+mj-lt"/>
              </a:rPr>
              <a:t>sckit</a:t>
            </a:r>
            <a:r>
              <a:rPr lang="en-CA" sz="1600" dirty="0">
                <a:latin typeface="+mj-lt"/>
              </a:rPr>
              <a:t> </a:t>
            </a:r>
            <a:r>
              <a:rPr lang="en-CA" sz="1600" dirty="0" err="1">
                <a:latin typeface="+mj-lt"/>
              </a:rPr>
              <a:t>learn’s</a:t>
            </a:r>
            <a:r>
              <a:rPr lang="en-CA" sz="1600" dirty="0">
                <a:latin typeface="+mj-lt"/>
              </a:rPr>
              <a:t> version problem,          taking a long-time for </a:t>
            </a:r>
            <a:r>
              <a:rPr lang="en-CA" sz="1600" dirty="0" err="1">
                <a:latin typeface="+mj-lt"/>
              </a:rPr>
              <a:t>conda</a:t>
            </a:r>
            <a:r>
              <a:rPr lang="en-CA" sz="1600" dirty="0">
                <a:latin typeface="+mj-lt"/>
              </a:rPr>
              <a:t> to update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CA" sz="16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sz="1600" dirty="0">
                <a:latin typeface="+mj-lt"/>
              </a:rPr>
              <a:t>Dataset has the potential to contain larger number of            entries, need to come up an idea how to scrape data after    the 1000</a:t>
            </a:r>
            <a:r>
              <a:rPr lang="en-CA" sz="1600" baseline="30000" dirty="0">
                <a:latin typeface="+mj-lt"/>
              </a:rPr>
              <a:t>th</a:t>
            </a:r>
            <a:r>
              <a:rPr lang="en-CA" sz="1600" dirty="0">
                <a:latin typeface="+mj-lt"/>
              </a:rPr>
              <a:t> entry of a category (404 error after 1000</a:t>
            </a:r>
            <a:r>
              <a:rPr lang="en-CA" sz="1600" baseline="30000" dirty="0">
                <a:latin typeface="+mj-lt"/>
              </a:rPr>
              <a:t>th</a:t>
            </a:r>
            <a:r>
              <a:rPr lang="en-CA" sz="1600" dirty="0">
                <a:latin typeface="+mj-lt"/>
              </a:rPr>
              <a:t> entry)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CA" sz="16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sz="1600" dirty="0">
                <a:latin typeface="+mj-lt"/>
              </a:rPr>
              <a:t>M</a:t>
            </a:r>
            <a:r>
              <a:rPr lang="en-US" altLang="zh-CN" sz="1600" dirty="0" err="1">
                <a:latin typeface="+mj-lt"/>
              </a:rPr>
              <a:t>ean</a:t>
            </a:r>
            <a:r>
              <a:rPr lang="en-CA" sz="1600" dirty="0">
                <a:latin typeface="+mj-lt"/>
              </a:rPr>
              <a:t> Absolute error is a bit high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CA" sz="1600" dirty="0">
              <a:latin typeface="+mj-lt"/>
            </a:endParaRPr>
          </a:p>
          <a:p>
            <a:endParaRPr lang="en-CA" dirty="0">
              <a:latin typeface="+mj-lt"/>
            </a:endParaRPr>
          </a:p>
        </p:txBody>
      </p:sp>
      <p:pic>
        <p:nvPicPr>
          <p:cNvPr id="1026" name="Picture 2" descr="Challenge: You Talkin' To Me?">
            <a:extLst>
              <a:ext uri="{FF2B5EF4-FFF2-40B4-BE49-F238E27FC236}">
                <a16:creationId xmlns:a16="http://schemas.microsoft.com/office/drawing/2014/main" id="{6330DBC6-CA17-4D84-A0AF-4B2CFE1CD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882" y="2060848"/>
            <a:ext cx="5022478" cy="303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985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3503712" y="5085184"/>
            <a:ext cx="7164288" cy="1152128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A10499-412D-4540-BBA1-D1301C730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36912" cy="263691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320136" y="151068"/>
            <a:ext cx="35201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rgbClr val="0151A8"/>
                </a:solidFill>
                <a:latin typeface="+mj-lt"/>
                <a:ea typeface="맑은 고딕" pitchFamily="50" charset="-127"/>
              </a:rPr>
              <a:t>TABLE OF CONTENTS</a:t>
            </a:r>
            <a:endParaRPr lang="ko-KR" altLang="en-US" sz="3000" b="1" dirty="0">
              <a:solidFill>
                <a:srgbClr val="0151A8"/>
              </a:solidFill>
              <a:latin typeface="+mj-lt"/>
              <a:ea typeface="맑은 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583832" y="1223772"/>
            <a:ext cx="6084168" cy="685091"/>
            <a:chOff x="3059832" y="1367100"/>
            <a:chExt cx="6084168" cy="685091"/>
          </a:xfrm>
        </p:grpSpPr>
        <p:sp>
          <p:nvSpPr>
            <p:cNvPr id="87" name="TextBox 13"/>
            <p:cNvSpPr txBox="1">
              <a:spLocks noChangeArrowheads="1"/>
            </p:cNvSpPr>
            <p:nvPr/>
          </p:nvSpPr>
          <p:spPr bwMode="auto">
            <a:xfrm>
              <a:off x="3059832" y="1367100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0151A8"/>
                  </a:solidFill>
                  <a:latin typeface="+mj-lt"/>
                  <a:ea typeface="맑은 고딕" pitchFamily="50" charset="-127"/>
                </a:rPr>
                <a:t>01</a:t>
              </a:r>
              <a:endParaRPr lang="ko-KR" altLang="en-US" sz="2500" b="1" dirty="0">
                <a:solidFill>
                  <a:srgbClr val="0151A8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88" name="Text Box 5"/>
            <p:cNvSpPr txBox="1">
              <a:spLocks noChangeArrowheads="1"/>
            </p:cNvSpPr>
            <p:nvPr/>
          </p:nvSpPr>
          <p:spPr bwMode="auto">
            <a:xfrm>
              <a:off x="3735270" y="1652081"/>
              <a:ext cx="285295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000" b="1" dirty="0">
                  <a:solidFill>
                    <a:schemeClr val="accent5">
                      <a:lumMod val="75000"/>
                    </a:schemeClr>
                  </a:solidFill>
                  <a:latin typeface="+mj-lt"/>
                  <a:ea typeface="맑은 고딕" pitchFamily="50" charset="-127"/>
                </a:rPr>
                <a:t> Motivation</a:t>
              </a:r>
            </a:p>
          </p:txBody>
        </p:sp>
        <p:cxnSp>
          <p:nvCxnSpPr>
            <p:cNvPr id="106" name="직선 연결선 105"/>
            <p:cNvCxnSpPr/>
            <p:nvPr/>
          </p:nvCxnSpPr>
          <p:spPr>
            <a:xfrm>
              <a:off x="3637349" y="1574383"/>
              <a:ext cx="5506651" cy="0"/>
            </a:xfrm>
            <a:prstGeom prst="line">
              <a:avLst/>
            </a:prstGeom>
            <a:ln w="25400" cmpd="dbl">
              <a:solidFill>
                <a:srgbClr val="0151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/>
          <p:cNvGrpSpPr/>
          <p:nvPr/>
        </p:nvGrpSpPr>
        <p:grpSpPr>
          <a:xfrm>
            <a:off x="4583832" y="1993392"/>
            <a:ext cx="6084168" cy="685091"/>
            <a:chOff x="3059832" y="2136720"/>
            <a:chExt cx="6084168" cy="685091"/>
          </a:xfrm>
        </p:grpSpPr>
        <p:sp>
          <p:nvSpPr>
            <p:cNvPr id="90" name="TextBox 13"/>
            <p:cNvSpPr txBox="1">
              <a:spLocks noChangeArrowheads="1"/>
            </p:cNvSpPr>
            <p:nvPr/>
          </p:nvSpPr>
          <p:spPr bwMode="auto">
            <a:xfrm>
              <a:off x="3059832" y="2136720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0151A8"/>
                  </a:solidFill>
                  <a:latin typeface="+mj-lt"/>
                  <a:ea typeface="맑은 고딕" pitchFamily="50" charset="-127"/>
                </a:rPr>
                <a:t>02</a:t>
              </a:r>
              <a:endParaRPr lang="ko-KR" altLang="en-US" sz="2500" b="1" dirty="0">
                <a:solidFill>
                  <a:srgbClr val="0151A8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91" name="Text Box 5"/>
            <p:cNvSpPr txBox="1">
              <a:spLocks noChangeArrowheads="1"/>
            </p:cNvSpPr>
            <p:nvPr/>
          </p:nvSpPr>
          <p:spPr bwMode="auto">
            <a:xfrm>
              <a:off x="3735270" y="2421701"/>
              <a:ext cx="357303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000" b="1" dirty="0">
                  <a:solidFill>
                    <a:schemeClr val="accent5">
                      <a:lumMod val="75000"/>
                    </a:schemeClr>
                  </a:solidFill>
                  <a:latin typeface="+mj-lt"/>
                  <a:ea typeface="맑은 고딕" pitchFamily="50" charset="-127"/>
                </a:rPr>
                <a:t> Business Problem to Solve</a:t>
              </a:r>
            </a:p>
          </p:txBody>
        </p:sp>
        <p:cxnSp>
          <p:nvCxnSpPr>
            <p:cNvPr id="107" name="직선 연결선 106"/>
            <p:cNvCxnSpPr/>
            <p:nvPr/>
          </p:nvCxnSpPr>
          <p:spPr>
            <a:xfrm>
              <a:off x="3637349" y="2351623"/>
              <a:ext cx="5506651" cy="0"/>
            </a:xfrm>
            <a:prstGeom prst="line">
              <a:avLst/>
            </a:prstGeom>
            <a:ln w="25400" cmpd="dbl">
              <a:solidFill>
                <a:srgbClr val="0151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4583832" y="2751582"/>
            <a:ext cx="6084168" cy="685091"/>
            <a:chOff x="3059832" y="2894910"/>
            <a:chExt cx="6084168" cy="685091"/>
          </a:xfrm>
        </p:grpSpPr>
        <p:sp>
          <p:nvSpPr>
            <p:cNvPr id="93" name="TextBox 13"/>
            <p:cNvSpPr txBox="1">
              <a:spLocks noChangeArrowheads="1"/>
            </p:cNvSpPr>
            <p:nvPr/>
          </p:nvSpPr>
          <p:spPr bwMode="auto">
            <a:xfrm>
              <a:off x="3059832" y="2894910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0151A8"/>
                  </a:solidFill>
                  <a:latin typeface="+mj-lt"/>
                  <a:ea typeface="맑은 고딕" pitchFamily="50" charset="-127"/>
                </a:rPr>
                <a:t>03</a:t>
              </a:r>
              <a:endParaRPr lang="ko-KR" altLang="en-US" sz="2500" b="1" dirty="0">
                <a:solidFill>
                  <a:srgbClr val="0151A8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94" name="Text Box 5"/>
            <p:cNvSpPr txBox="1">
              <a:spLocks noChangeArrowheads="1"/>
            </p:cNvSpPr>
            <p:nvPr/>
          </p:nvSpPr>
          <p:spPr bwMode="auto">
            <a:xfrm>
              <a:off x="3735270" y="3179891"/>
              <a:ext cx="357303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000" b="1" dirty="0">
                  <a:solidFill>
                    <a:schemeClr val="accent5">
                      <a:lumMod val="75000"/>
                    </a:schemeClr>
                  </a:solidFill>
                  <a:latin typeface="+mj-lt"/>
                  <a:ea typeface="맑은 고딕" pitchFamily="50" charset="-127"/>
                </a:rPr>
                <a:t> Data Collection Methods</a:t>
              </a:r>
            </a:p>
          </p:txBody>
        </p:sp>
        <p:cxnSp>
          <p:nvCxnSpPr>
            <p:cNvPr id="108" name="직선 연결선 107"/>
            <p:cNvCxnSpPr/>
            <p:nvPr/>
          </p:nvCxnSpPr>
          <p:spPr>
            <a:xfrm>
              <a:off x="3637349" y="3083143"/>
              <a:ext cx="5506651" cy="0"/>
            </a:xfrm>
            <a:prstGeom prst="line">
              <a:avLst/>
            </a:prstGeom>
            <a:ln w="25400" cmpd="dbl">
              <a:solidFill>
                <a:srgbClr val="0151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/>
          <p:cNvGrpSpPr/>
          <p:nvPr/>
        </p:nvGrpSpPr>
        <p:grpSpPr>
          <a:xfrm>
            <a:off x="4583832" y="3505962"/>
            <a:ext cx="6084168" cy="685091"/>
            <a:chOff x="3059832" y="3649290"/>
            <a:chExt cx="6084168" cy="685091"/>
          </a:xfrm>
        </p:grpSpPr>
        <p:sp>
          <p:nvSpPr>
            <p:cNvPr id="96" name="TextBox 13"/>
            <p:cNvSpPr txBox="1">
              <a:spLocks noChangeArrowheads="1"/>
            </p:cNvSpPr>
            <p:nvPr/>
          </p:nvSpPr>
          <p:spPr bwMode="auto">
            <a:xfrm>
              <a:off x="3059832" y="3649290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0151A8"/>
                  </a:solidFill>
                  <a:latin typeface="+mj-lt"/>
                  <a:ea typeface="맑은 고딕" pitchFamily="50" charset="-127"/>
                </a:rPr>
                <a:t>04</a:t>
              </a:r>
              <a:endParaRPr lang="ko-KR" altLang="en-US" sz="2500" b="1" dirty="0">
                <a:solidFill>
                  <a:srgbClr val="0151A8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97" name="Text Box 5"/>
            <p:cNvSpPr txBox="1">
              <a:spLocks noChangeArrowheads="1"/>
            </p:cNvSpPr>
            <p:nvPr/>
          </p:nvSpPr>
          <p:spPr bwMode="auto">
            <a:xfrm>
              <a:off x="3735270" y="3934271"/>
              <a:ext cx="479717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000" b="1" dirty="0">
                  <a:solidFill>
                    <a:schemeClr val="accent5">
                      <a:lumMod val="75000"/>
                    </a:schemeClr>
                  </a:solidFill>
                  <a:latin typeface="+mj-lt"/>
                  <a:ea typeface="맑은 고딕" pitchFamily="50" charset="-127"/>
                </a:rPr>
                <a:t> Data Cleaning &amp; Feature Engineering</a:t>
              </a:r>
            </a:p>
          </p:txBody>
        </p:sp>
        <p:cxnSp>
          <p:nvCxnSpPr>
            <p:cNvPr id="109" name="직선 연결선 108"/>
            <p:cNvCxnSpPr/>
            <p:nvPr/>
          </p:nvCxnSpPr>
          <p:spPr>
            <a:xfrm>
              <a:off x="3637349" y="3860383"/>
              <a:ext cx="5506651" cy="0"/>
            </a:xfrm>
            <a:prstGeom prst="line">
              <a:avLst/>
            </a:prstGeom>
            <a:ln w="25400" cmpd="dbl">
              <a:solidFill>
                <a:srgbClr val="0151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/>
          <p:cNvGrpSpPr/>
          <p:nvPr/>
        </p:nvGrpSpPr>
        <p:grpSpPr>
          <a:xfrm>
            <a:off x="4583832" y="4229862"/>
            <a:ext cx="6084168" cy="685091"/>
            <a:chOff x="3059832" y="4373190"/>
            <a:chExt cx="6084168" cy="685091"/>
          </a:xfrm>
        </p:grpSpPr>
        <p:sp>
          <p:nvSpPr>
            <p:cNvPr id="103" name="TextBox 13"/>
            <p:cNvSpPr txBox="1">
              <a:spLocks noChangeArrowheads="1"/>
            </p:cNvSpPr>
            <p:nvPr/>
          </p:nvSpPr>
          <p:spPr bwMode="auto">
            <a:xfrm>
              <a:off x="3059832" y="4373190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0151A8"/>
                  </a:solidFill>
                  <a:latin typeface="+mj-lt"/>
                  <a:ea typeface="맑은 고딕" pitchFamily="50" charset="-127"/>
                </a:rPr>
                <a:t>05</a:t>
              </a:r>
              <a:endParaRPr lang="ko-KR" altLang="en-US" sz="2500" b="1" dirty="0">
                <a:solidFill>
                  <a:srgbClr val="0151A8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104" name="Text Box 5"/>
            <p:cNvSpPr txBox="1">
              <a:spLocks noChangeArrowheads="1"/>
            </p:cNvSpPr>
            <p:nvPr/>
          </p:nvSpPr>
          <p:spPr bwMode="auto">
            <a:xfrm>
              <a:off x="3735270" y="4658171"/>
              <a:ext cx="508520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000" b="1" dirty="0">
                  <a:solidFill>
                    <a:schemeClr val="accent5">
                      <a:lumMod val="75000"/>
                    </a:schemeClr>
                  </a:solidFill>
                  <a:latin typeface="+mj-lt"/>
                  <a:ea typeface="맑은 고딕" pitchFamily="50" charset="-127"/>
                </a:rPr>
                <a:t> Machine Learning Modelling Algorithms</a:t>
              </a:r>
            </a:p>
          </p:txBody>
        </p:sp>
        <p:cxnSp>
          <p:nvCxnSpPr>
            <p:cNvPr id="110" name="직선 연결선 109"/>
            <p:cNvCxnSpPr/>
            <p:nvPr/>
          </p:nvCxnSpPr>
          <p:spPr>
            <a:xfrm>
              <a:off x="3637349" y="4591903"/>
              <a:ext cx="5506651" cy="0"/>
            </a:xfrm>
            <a:prstGeom prst="line">
              <a:avLst/>
            </a:prstGeom>
            <a:ln w="25400" cmpd="dbl">
              <a:solidFill>
                <a:srgbClr val="0151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7">
            <a:extLst>
              <a:ext uri="{FF2B5EF4-FFF2-40B4-BE49-F238E27FC236}">
                <a16:creationId xmlns:a16="http://schemas.microsoft.com/office/drawing/2014/main" id="{8273EE9F-5B58-4045-9F94-853A8049C394}"/>
              </a:ext>
            </a:extLst>
          </p:cNvPr>
          <p:cNvGrpSpPr/>
          <p:nvPr/>
        </p:nvGrpSpPr>
        <p:grpSpPr>
          <a:xfrm>
            <a:off x="4583832" y="4941168"/>
            <a:ext cx="6084168" cy="685091"/>
            <a:chOff x="3059832" y="4373190"/>
            <a:chExt cx="6084168" cy="685091"/>
          </a:xfrm>
        </p:grpSpPr>
        <p:sp>
          <p:nvSpPr>
            <p:cNvPr id="29" name="TextBox 13">
              <a:extLst>
                <a:ext uri="{FF2B5EF4-FFF2-40B4-BE49-F238E27FC236}">
                  <a16:creationId xmlns:a16="http://schemas.microsoft.com/office/drawing/2014/main" id="{BE442BC2-C467-4E19-81FA-D7B1B49590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9832" y="4373190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0151A8"/>
                  </a:solidFill>
                  <a:latin typeface="+mj-lt"/>
                  <a:ea typeface="맑은 고딕" pitchFamily="50" charset="-127"/>
                </a:rPr>
                <a:t>06</a:t>
              </a:r>
              <a:endParaRPr lang="ko-KR" altLang="en-US" sz="2500" b="1" dirty="0">
                <a:solidFill>
                  <a:srgbClr val="0151A8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30" name="Text Box 5">
              <a:extLst>
                <a:ext uri="{FF2B5EF4-FFF2-40B4-BE49-F238E27FC236}">
                  <a16:creationId xmlns:a16="http://schemas.microsoft.com/office/drawing/2014/main" id="{F14CFF8F-8653-49D9-AAA4-DE29FF13D6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5270" y="4658171"/>
              <a:ext cx="450913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000" b="1" dirty="0">
                  <a:solidFill>
                    <a:schemeClr val="accent5">
                      <a:lumMod val="75000"/>
                    </a:schemeClr>
                  </a:solidFill>
                  <a:latin typeface="+mj-lt"/>
                  <a:ea typeface="맑은 고딕" pitchFamily="50" charset="-127"/>
                </a:rPr>
                <a:t> Model Interpretation and Visualizations</a:t>
              </a:r>
            </a:p>
          </p:txBody>
        </p:sp>
        <p:cxnSp>
          <p:nvCxnSpPr>
            <p:cNvPr id="32" name="직선 연결선 109">
              <a:extLst>
                <a:ext uri="{FF2B5EF4-FFF2-40B4-BE49-F238E27FC236}">
                  <a16:creationId xmlns:a16="http://schemas.microsoft.com/office/drawing/2014/main" id="{AA5BCC2E-AA65-44FC-92F5-99D9CD2A7521}"/>
                </a:ext>
              </a:extLst>
            </p:cNvPr>
            <p:cNvCxnSpPr/>
            <p:nvPr/>
          </p:nvCxnSpPr>
          <p:spPr>
            <a:xfrm>
              <a:off x="3637349" y="4591903"/>
              <a:ext cx="5506651" cy="0"/>
            </a:xfrm>
            <a:prstGeom prst="line">
              <a:avLst/>
            </a:prstGeom>
            <a:ln w="25400" cmpd="dbl">
              <a:solidFill>
                <a:srgbClr val="0151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DFCCBAA-7048-409B-AC40-4E8144DCD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36912" cy="263691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524000" y="476672"/>
            <a:ext cx="9144000" cy="936104"/>
            <a:chOff x="0" y="476672"/>
            <a:chExt cx="9144000" cy="936104"/>
          </a:xfrm>
        </p:grpSpPr>
        <p:sp>
          <p:nvSpPr>
            <p:cNvPr id="16" name="Text Box 4"/>
            <p:cNvSpPr txBox="1">
              <a:spLocks noChangeArrowheads="1"/>
            </p:cNvSpPr>
            <p:nvPr/>
          </p:nvSpPr>
          <p:spPr bwMode="auto">
            <a:xfrm>
              <a:off x="3107922" y="476672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rgbClr val="0151A8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01</a:t>
              </a:r>
              <a:endParaRPr kumimoji="1" lang="ko-KR" altLang="ko-KR" sz="3200" b="1" dirty="0">
                <a:solidFill>
                  <a:srgbClr val="0151A8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4" name="Text Box 5"/>
            <p:cNvSpPr txBox="1">
              <a:spLocks noChangeArrowheads="1"/>
            </p:cNvSpPr>
            <p:nvPr/>
          </p:nvSpPr>
          <p:spPr bwMode="auto">
            <a:xfrm>
              <a:off x="3635896" y="538226"/>
              <a:ext cx="345638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Motivation</a:t>
              </a:r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0" y="1412776"/>
              <a:ext cx="9144000" cy="0"/>
            </a:xfrm>
            <a:prstGeom prst="line">
              <a:avLst/>
            </a:prstGeom>
            <a:ln w="254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Plaque 3">
            <a:extLst>
              <a:ext uri="{FF2B5EF4-FFF2-40B4-BE49-F238E27FC236}">
                <a16:creationId xmlns:a16="http://schemas.microsoft.com/office/drawing/2014/main" id="{B44426CC-B271-4BB5-B19C-4BB89FD1C18E}"/>
              </a:ext>
            </a:extLst>
          </p:cNvPr>
          <p:cNvSpPr/>
          <p:nvPr/>
        </p:nvSpPr>
        <p:spPr>
          <a:xfrm>
            <a:off x="1524001" y="2204865"/>
            <a:ext cx="2267744" cy="1440157"/>
          </a:xfrm>
          <a:prstGeom prst="plaque">
            <a:avLst/>
          </a:prstGeom>
          <a:solidFill>
            <a:schemeClr val="accent1">
              <a:lumMod val="60000"/>
              <a:lumOff val="40000"/>
              <a:alpha val="28000"/>
            </a:schemeClr>
          </a:solidFill>
          <a:ln cmpd="dbl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/>
              <a:t>Almost Essential to Life Convenience</a:t>
            </a:r>
          </a:p>
        </p:txBody>
      </p:sp>
      <p:sp>
        <p:nvSpPr>
          <p:cNvPr id="11" name="Plaque 10">
            <a:extLst>
              <a:ext uri="{FF2B5EF4-FFF2-40B4-BE49-F238E27FC236}">
                <a16:creationId xmlns:a16="http://schemas.microsoft.com/office/drawing/2014/main" id="{235AE824-B059-4A42-9811-B30DB6AE6A99}"/>
              </a:ext>
            </a:extLst>
          </p:cNvPr>
          <p:cNvSpPr/>
          <p:nvPr/>
        </p:nvSpPr>
        <p:spPr>
          <a:xfrm>
            <a:off x="1524001" y="4077072"/>
            <a:ext cx="2267744" cy="1440157"/>
          </a:xfrm>
          <a:prstGeom prst="plaque">
            <a:avLst/>
          </a:prstGeom>
          <a:solidFill>
            <a:schemeClr val="accent1">
              <a:lumMod val="60000"/>
              <a:lumOff val="40000"/>
              <a:alpha val="28000"/>
            </a:schemeClr>
          </a:solidFill>
          <a:ln cmpd="dbl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/>
              <a:t>Industry Market </a:t>
            </a:r>
          </a:p>
          <a:p>
            <a:pPr algn="ctr"/>
            <a:r>
              <a:rPr lang="en-CA" b="1" dirty="0"/>
              <a:t>Growth</a:t>
            </a:r>
          </a:p>
        </p:txBody>
      </p:sp>
      <p:sp>
        <p:nvSpPr>
          <p:cNvPr id="13" name="Plaque 12">
            <a:extLst>
              <a:ext uri="{FF2B5EF4-FFF2-40B4-BE49-F238E27FC236}">
                <a16:creationId xmlns:a16="http://schemas.microsoft.com/office/drawing/2014/main" id="{BDBC6CD0-4D76-468B-BE84-108AD86C9DDB}"/>
              </a:ext>
            </a:extLst>
          </p:cNvPr>
          <p:cNvSpPr/>
          <p:nvPr/>
        </p:nvSpPr>
        <p:spPr>
          <a:xfrm>
            <a:off x="8400255" y="2204865"/>
            <a:ext cx="2267744" cy="1440157"/>
          </a:xfrm>
          <a:prstGeom prst="plaque">
            <a:avLst/>
          </a:prstGeom>
          <a:solidFill>
            <a:schemeClr val="accent1">
              <a:lumMod val="60000"/>
              <a:lumOff val="40000"/>
              <a:alpha val="28000"/>
            </a:schemeClr>
          </a:solidFill>
          <a:ln cmpd="dbl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/>
              <a:t>Car History </a:t>
            </a:r>
          </a:p>
          <a:p>
            <a:pPr algn="ctr"/>
            <a:r>
              <a:rPr lang="en-CA" b="1" dirty="0"/>
              <a:t>Research</a:t>
            </a:r>
          </a:p>
        </p:txBody>
      </p:sp>
      <p:sp>
        <p:nvSpPr>
          <p:cNvPr id="17" name="Plaque 16">
            <a:extLst>
              <a:ext uri="{FF2B5EF4-FFF2-40B4-BE49-F238E27FC236}">
                <a16:creationId xmlns:a16="http://schemas.microsoft.com/office/drawing/2014/main" id="{B30D6309-89C3-49D0-862B-47972A6E5B44}"/>
              </a:ext>
            </a:extLst>
          </p:cNvPr>
          <p:cNvSpPr/>
          <p:nvPr/>
        </p:nvSpPr>
        <p:spPr>
          <a:xfrm>
            <a:off x="8400255" y="4074393"/>
            <a:ext cx="2267744" cy="1440157"/>
          </a:xfrm>
          <a:prstGeom prst="plaque">
            <a:avLst/>
          </a:prstGeom>
          <a:solidFill>
            <a:schemeClr val="accent1">
              <a:lumMod val="60000"/>
              <a:lumOff val="40000"/>
              <a:alpha val="28000"/>
            </a:schemeClr>
          </a:solidFill>
          <a:ln cmpd="dbl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/>
              <a:t>Price Decision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0B52FD82-6120-4BC1-860C-5D98D411379A}"/>
              </a:ext>
            </a:extLst>
          </p:cNvPr>
          <p:cNvSpPr/>
          <p:nvPr/>
        </p:nvSpPr>
        <p:spPr>
          <a:xfrm>
            <a:off x="5339916" y="3212976"/>
            <a:ext cx="1512168" cy="1296133"/>
          </a:xfrm>
          <a:prstGeom prst="hexagon">
            <a:avLst/>
          </a:prstGeom>
          <a:solidFill>
            <a:srgbClr val="011224">
              <a:alpha val="30000"/>
            </a:srgbClr>
          </a:solidFill>
          <a:ln>
            <a:solidFill>
              <a:srgbClr val="011224">
                <a:alpha val="2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latin typeface="Agency FB" panose="020B0503020202020204" pitchFamily="34" charset="0"/>
              </a:rPr>
              <a:t>Used Auto </a:t>
            </a:r>
          </a:p>
          <a:p>
            <a:pPr algn="ctr"/>
            <a:r>
              <a:rPr lang="en-CA" b="1" dirty="0">
                <a:latin typeface="Agency FB" panose="020B0503020202020204" pitchFamily="34" charset="0"/>
              </a:rPr>
              <a:t>Industry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4BBF93-F2DA-4D39-A21F-D3BCFDD02ADE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791745" y="2924944"/>
            <a:ext cx="1698579" cy="57339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8B5C38-24FD-42E8-8ED9-16F760695013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3791745" y="4218413"/>
            <a:ext cx="1698579" cy="578738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EC38320-358D-4547-B149-B6FAB7A7D76C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699593" y="4218413"/>
            <a:ext cx="1700662" cy="57605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6A112C-455E-4F86-857C-69AC50AFF456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6701676" y="2924944"/>
            <a:ext cx="1698579" cy="57339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C66C5B2-EA87-474E-9C77-931987238D3D}"/>
              </a:ext>
            </a:extLst>
          </p:cNvPr>
          <p:cNvGrpSpPr/>
          <p:nvPr/>
        </p:nvGrpSpPr>
        <p:grpSpPr>
          <a:xfrm>
            <a:off x="1524000" y="476672"/>
            <a:ext cx="9144000" cy="936104"/>
            <a:chOff x="0" y="476672"/>
            <a:chExt cx="9144000" cy="936104"/>
          </a:xfrm>
        </p:grpSpPr>
        <p:sp>
          <p:nvSpPr>
            <p:cNvPr id="3" name="Text Box 4">
              <a:extLst>
                <a:ext uri="{FF2B5EF4-FFF2-40B4-BE49-F238E27FC236}">
                  <a16:creationId xmlns:a16="http://schemas.microsoft.com/office/drawing/2014/main" id="{2A3EA3FA-1CC2-459C-9212-BFD422D10D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7922" y="476672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rgbClr val="0151A8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02</a:t>
              </a:r>
              <a:endParaRPr kumimoji="1" lang="ko-KR" altLang="ko-KR" sz="3200" b="1" dirty="0">
                <a:solidFill>
                  <a:srgbClr val="0151A8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4" name="Text Box 5">
              <a:extLst>
                <a:ext uri="{FF2B5EF4-FFF2-40B4-BE49-F238E27FC236}">
                  <a16:creationId xmlns:a16="http://schemas.microsoft.com/office/drawing/2014/main" id="{45BE8B09-73CB-4B02-B387-D56915631D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5896" y="538226"/>
              <a:ext cx="345638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Business Problems</a:t>
              </a:r>
            </a:p>
          </p:txBody>
        </p:sp>
        <p:cxnSp>
          <p:nvCxnSpPr>
            <p:cNvPr id="5" name="직선 연결선 11">
              <a:extLst>
                <a:ext uri="{FF2B5EF4-FFF2-40B4-BE49-F238E27FC236}">
                  <a16:creationId xmlns:a16="http://schemas.microsoft.com/office/drawing/2014/main" id="{BC40B49F-AC53-4C39-BFFC-FAECE9F56B33}"/>
                </a:ext>
              </a:extLst>
            </p:cNvPr>
            <p:cNvCxnSpPr/>
            <p:nvPr/>
          </p:nvCxnSpPr>
          <p:spPr>
            <a:xfrm>
              <a:off x="0" y="1412776"/>
              <a:ext cx="9144000" cy="0"/>
            </a:xfrm>
            <a:prstGeom prst="line">
              <a:avLst/>
            </a:prstGeom>
            <a:ln w="254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FA28134-E6BF-4A61-9658-EDEE519B3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522" y="2996952"/>
            <a:ext cx="3372955" cy="18250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303D4A1-F3AF-476C-93D9-E5EC1EECE901}"/>
              </a:ext>
            </a:extLst>
          </p:cNvPr>
          <p:cNvSpPr/>
          <p:nvPr/>
        </p:nvSpPr>
        <p:spPr>
          <a:xfrm>
            <a:off x="612166" y="2109298"/>
            <a:ext cx="3456384" cy="36004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+mj-lt"/>
              </a:rPr>
              <a:t>Lower Price &amp; Less Depreciation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+mj-lt"/>
              </a:rPr>
              <a:t>No Extra Fees on Package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+mj-lt"/>
              </a:rPr>
              <a:t>More Variety to Choose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+mj-lt"/>
              </a:rPr>
              <a:t>Research of Car Brand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E975E9-ED61-4B00-AB55-0A231C7662CB}"/>
              </a:ext>
            </a:extLst>
          </p:cNvPr>
          <p:cNvSpPr/>
          <p:nvPr/>
        </p:nvSpPr>
        <p:spPr>
          <a:xfrm>
            <a:off x="8112223" y="2095128"/>
            <a:ext cx="3456384" cy="36004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+mj-lt"/>
              </a:rPr>
              <a:t>Warranties/Services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+mj-lt"/>
              </a:rPr>
              <a:t>Retention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+mj-lt"/>
              </a:rPr>
              <a:t>Pollution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+mj-lt"/>
              </a:rPr>
              <a:t>Long-time to Consider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B028F3-7AA1-45A8-B3EC-CB896B10DCB9}"/>
              </a:ext>
            </a:extLst>
          </p:cNvPr>
          <p:cNvSpPr txBox="1"/>
          <p:nvPr/>
        </p:nvSpPr>
        <p:spPr>
          <a:xfrm>
            <a:off x="4409522" y="2389002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bg1"/>
                </a:solidFill>
                <a:latin typeface="Agency FB" panose="020B0503020202020204" pitchFamily="34" charset="0"/>
              </a:rPr>
              <a:t>Advantages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A7A881-E9AE-4A16-834D-91725135F214}"/>
              </a:ext>
            </a:extLst>
          </p:cNvPr>
          <p:cNvSpPr txBox="1"/>
          <p:nvPr/>
        </p:nvSpPr>
        <p:spPr>
          <a:xfrm>
            <a:off x="6459679" y="5060662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bg1"/>
                </a:solidFill>
                <a:latin typeface="Agency FB" panose="020B0503020202020204" pitchFamily="34" charset="0"/>
              </a:rPr>
              <a:t>Disadvantages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0DED18E-9C82-4148-A318-062DB6104B37}"/>
              </a:ext>
            </a:extLst>
          </p:cNvPr>
          <p:cNvSpPr/>
          <p:nvPr/>
        </p:nvSpPr>
        <p:spPr>
          <a:xfrm rot="10800000">
            <a:off x="4500597" y="2146666"/>
            <a:ext cx="864096" cy="24605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DE7FE55-98A4-4D62-8F0A-71733DA0D564}"/>
              </a:ext>
            </a:extLst>
          </p:cNvPr>
          <p:cNvSpPr/>
          <p:nvPr/>
        </p:nvSpPr>
        <p:spPr>
          <a:xfrm>
            <a:off x="6816080" y="5415193"/>
            <a:ext cx="864096" cy="24605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7A770C-2668-4903-8070-5271CA1DF614}"/>
              </a:ext>
            </a:extLst>
          </p:cNvPr>
          <p:cNvSpPr txBox="1"/>
          <p:nvPr/>
        </p:nvSpPr>
        <p:spPr>
          <a:xfrm>
            <a:off x="839416" y="6165304"/>
            <a:ext cx="8640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bg1"/>
                </a:solidFill>
                <a:latin typeface="Agency FB" panose="020B0503020202020204" pitchFamily="34" charset="0"/>
              </a:rPr>
              <a:t>Main Question:  Determine the capable price of a used vehicle that satisfy both the seller and the purchaser</a:t>
            </a:r>
          </a:p>
        </p:txBody>
      </p:sp>
    </p:spTree>
    <p:extLst>
      <p:ext uri="{BB962C8B-B14F-4D97-AF65-F5344CB8AC3E}">
        <p14:creationId xmlns:p14="http://schemas.microsoft.com/office/powerpoint/2010/main" val="4171287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CD55B81-19D9-45DD-85FB-99C27E9ACA44}"/>
              </a:ext>
            </a:extLst>
          </p:cNvPr>
          <p:cNvSpPr/>
          <p:nvPr/>
        </p:nvSpPr>
        <p:spPr>
          <a:xfrm>
            <a:off x="612166" y="2109298"/>
            <a:ext cx="4043674" cy="36004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4041204-0B5B-4D91-A626-3A51142AD022}"/>
              </a:ext>
            </a:extLst>
          </p:cNvPr>
          <p:cNvGrpSpPr/>
          <p:nvPr/>
        </p:nvGrpSpPr>
        <p:grpSpPr>
          <a:xfrm>
            <a:off x="1524000" y="465656"/>
            <a:ext cx="9144000" cy="947120"/>
            <a:chOff x="0" y="465656"/>
            <a:chExt cx="9144000" cy="947120"/>
          </a:xfrm>
        </p:grpSpPr>
        <p:sp>
          <p:nvSpPr>
            <p:cNvPr id="3" name="Text Box 4">
              <a:extLst>
                <a:ext uri="{FF2B5EF4-FFF2-40B4-BE49-F238E27FC236}">
                  <a16:creationId xmlns:a16="http://schemas.microsoft.com/office/drawing/2014/main" id="{E102038E-C24E-48B6-82AF-57ADDA1811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3866" y="465656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rgbClr val="0151A8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03</a:t>
              </a:r>
              <a:endParaRPr kumimoji="1" lang="ko-KR" altLang="ko-KR" sz="3200" b="1" dirty="0">
                <a:solidFill>
                  <a:srgbClr val="0151A8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4" name="Text Box 5">
              <a:extLst>
                <a:ext uri="{FF2B5EF4-FFF2-40B4-BE49-F238E27FC236}">
                  <a16:creationId xmlns:a16="http://schemas.microsoft.com/office/drawing/2014/main" id="{6F7E36B8-5B8D-4A6F-9CFE-F23A550552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1840" y="527210"/>
              <a:ext cx="345638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Data Collection Methods</a:t>
              </a:r>
            </a:p>
          </p:txBody>
        </p:sp>
        <p:cxnSp>
          <p:nvCxnSpPr>
            <p:cNvPr id="5" name="직선 연결선 11">
              <a:extLst>
                <a:ext uri="{FF2B5EF4-FFF2-40B4-BE49-F238E27FC236}">
                  <a16:creationId xmlns:a16="http://schemas.microsoft.com/office/drawing/2014/main" id="{A738908A-CDA5-4F74-B061-3E3AA31784F9}"/>
                </a:ext>
              </a:extLst>
            </p:cNvPr>
            <p:cNvCxnSpPr/>
            <p:nvPr/>
          </p:nvCxnSpPr>
          <p:spPr>
            <a:xfrm>
              <a:off x="0" y="1412776"/>
              <a:ext cx="9144000" cy="0"/>
            </a:xfrm>
            <a:prstGeom prst="line">
              <a:avLst/>
            </a:prstGeom>
            <a:ln w="254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C302D53-C5BD-4E41-A698-FDFFD10A6997}"/>
              </a:ext>
            </a:extLst>
          </p:cNvPr>
          <p:cNvSpPr txBox="1"/>
          <p:nvPr/>
        </p:nvSpPr>
        <p:spPr>
          <a:xfrm>
            <a:off x="4850851" y="2319263"/>
            <a:ext cx="2490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chemeClr val="bg1"/>
                </a:solidFill>
                <a:latin typeface="Arial Black" panose="020B0A04020102020204" pitchFamily="34" charset="0"/>
              </a:rPr>
              <a:t>Web Scraping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42903-5CE3-40F1-A504-6230D09D30D4}"/>
              </a:ext>
            </a:extLst>
          </p:cNvPr>
          <p:cNvSpPr txBox="1"/>
          <p:nvPr/>
        </p:nvSpPr>
        <p:spPr>
          <a:xfrm>
            <a:off x="879321" y="2674947"/>
            <a:ext cx="3655669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rgbClr val="00B0F0"/>
                </a:solidFill>
                <a:latin typeface="+mj-lt"/>
              </a:rPr>
              <a:t>Website:</a:t>
            </a:r>
          </a:p>
          <a:p>
            <a:r>
              <a:rPr lang="en-CA" dirty="0">
                <a:solidFill>
                  <a:srgbClr val="FFFF00"/>
                </a:solidFill>
              </a:rPr>
              <a:t>Ontariocars.ca</a:t>
            </a:r>
          </a:p>
          <a:p>
            <a:endParaRPr lang="en-CA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</a:rPr>
              <a:t>Public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</a:rPr>
              <a:t>Operated by: UCDA (Used Cars Dealers </a:t>
            </a:r>
            <a:r>
              <a:rPr lang="en-US" sz="1600" dirty="0">
                <a:solidFill>
                  <a:schemeClr val="bg1"/>
                </a:solidFill>
              </a:rPr>
              <a:t>Association of Ontario)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Products Include both new and used     cars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6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BE7819-BC98-4738-B891-80C0A1B6F10B}"/>
              </a:ext>
            </a:extLst>
          </p:cNvPr>
          <p:cNvSpPr/>
          <p:nvPr/>
        </p:nvSpPr>
        <p:spPr>
          <a:xfrm>
            <a:off x="7552563" y="2094820"/>
            <a:ext cx="4043674" cy="36004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C614B8-11A1-4AF7-83B9-01D8F2B8C31A}"/>
              </a:ext>
            </a:extLst>
          </p:cNvPr>
          <p:cNvSpPr txBox="1"/>
          <p:nvPr/>
        </p:nvSpPr>
        <p:spPr>
          <a:xfrm>
            <a:off x="7896409" y="2689224"/>
            <a:ext cx="3655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rgbClr val="00B0F0"/>
                </a:solidFill>
                <a:latin typeface="+mj-lt"/>
              </a:rPr>
              <a:t>Tools Used: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6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CB90CD-C840-4028-8A78-8E1248B33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6020" y="3219411"/>
            <a:ext cx="2383743" cy="10303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0CC745-C30F-420B-A862-ACC8269AC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1692" y="4581128"/>
            <a:ext cx="1132616" cy="9782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5EE4EC9-995A-4ADE-BCA6-F8F0219D6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2432" y="3397110"/>
            <a:ext cx="2654424" cy="131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95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FFFF00"/>
                </a:solidFill>
              </a:rPr>
              <a:t>03</a:t>
            </a:r>
            <a:r>
              <a:rPr lang="en-US" altLang="ko-KR" sz="2800" dirty="0"/>
              <a:t> Data Collection Method: Web Scraping</a:t>
            </a:r>
            <a:endParaRPr lang="ko-KR" altLang="en-US" sz="2800" dirty="0"/>
          </a:p>
        </p:txBody>
      </p:sp>
      <p:sp>
        <p:nvSpPr>
          <p:cNvPr id="8" name="Plaque 7">
            <a:extLst>
              <a:ext uri="{FF2B5EF4-FFF2-40B4-BE49-F238E27FC236}">
                <a16:creationId xmlns:a16="http://schemas.microsoft.com/office/drawing/2014/main" id="{D2ACB40F-0871-4948-8A10-F76AB4B19E56}"/>
              </a:ext>
            </a:extLst>
          </p:cNvPr>
          <p:cNvSpPr/>
          <p:nvPr/>
        </p:nvSpPr>
        <p:spPr>
          <a:xfrm>
            <a:off x="2495600" y="1196752"/>
            <a:ext cx="6948263" cy="432048"/>
          </a:xfrm>
          <a:prstGeom prst="plaque">
            <a:avLst/>
          </a:prstGeom>
          <a:solidFill>
            <a:schemeClr val="accent1">
              <a:lumMod val="60000"/>
              <a:lumOff val="40000"/>
              <a:alpha val="28000"/>
            </a:schemeClr>
          </a:solidFill>
          <a:ln cmpd="dbl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rgbClr val="FFFF00"/>
                </a:solidFill>
                <a:latin typeface="Arial Black" panose="020B0A04020102020204" pitchFamily="34" charset="0"/>
              </a:rPr>
              <a:t>Data Frame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D47FE7-CEBA-431C-A527-E9DD57CFF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136" y="5157192"/>
            <a:ext cx="3838095" cy="111428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F787C30-594B-404E-90B1-6B1C1D256A47}"/>
              </a:ext>
            </a:extLst>
          </p:cNvPr>
          <p:cNvSpPr/>
          <p:nvPr/>
        </p:nvSpPr>
        <p:spPr>
          <a:xfrm>
            <a:off x="7320136" y="5733256"/>
            <a:ext cx="3838095" cy="3272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04331B1A-D989-43B2-A350-246417675099}"/>
              </a:ext>
            </a:extLst>
          </p:cNvPr>
          <p:cNvSpPr/>
          <p:nvPr/>
        </p:nvSpPr>
        <p:spPr>
          <a:xfrm rot="21013561">
            <a:off x="447908" y="5121249"/>
            <a:ext cx="3441907" cy="1620247"/>
          </a:xfrm>
          <a:prstGeom prst="cloud">
            <a:avLst/>
          </a:prstGeom>
          <a:solidFill>
            <a:schemeClr val="tx2">
              <a:lumMod val="75000"/>
              <a:alpha val="13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rgbClr val="FFFF00"/>
                </a:solidFill>
              </a:rPr>
              <a:t>Very Messy </a:t>
            </a:r>
            <a:r>
              <a:rPr lang="en-CA" b="1" dirty="0" err="1">
                <a:solidFill>
                  <a:srgbClr val="FFFF00"/>
                </a:solidFill>
              </a:rPr>
              <a:t>DataFrame</a:t>
            </a:r>
            <a:endParaRPr lang="en-CA" b="1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2DC0EF-4F48-4D2E-AC7D-EB5667980355}"/>
              </a:ext>
            </a:extLst>
          </p:cNvPr>
          <p:cNvSpPr txBox="1"/>
          <p:nvPr/>
        </p:nvSpPr>
        <p:spPr>
          <a:xfrm>
            <a:off x="6960096" y="6362713"/>
            <a:ext cx="4844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Important!! </a:t>
            </a:r>
            <a:r>
              <a:rPr lang="en-CA" b="1" dirty="0">
                <a:solidFill>
                  <a:srgbClr val="FFFF00"/>
                </a:solidFill>
              </a:rPr>
              <a:t>Some vehicles have unspecified Prices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42A7D4-48D0-446B-B430-8A6BD72FA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666" y="2033762"/>
            <a:ext cx="8666667" cy="27904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5FBEB28-A693-44DE-8C1E-421DB8365FF2}"/>
              </a:ext>
            </a:extLst>
          </p:cNvPr>
          <p:cNvGrpSpPr/>
          <p:nvPr/>
        </p:nvGrpSpPr>
        <p:grpSpPr>
          <a:xfrm>
            <a:off x="1524000" y="487126"/>
            <a:ext cx="9144000" cy="925650"/>
            <a:chOff x="0" y="487126"/>
            <a:chExt cx="9144000" cy="925650"/>
          </a:xfrm>
        </p:grpSpPr>
        <p:sp>
          <p:nvSpPr>
            <p:cNvPr id="3" name="Text Box 4">
              <a:extLst>
                <a:ext uri="{FF2B5EF4-FFF2-40B4-BE49-F238E27FC236}">
                  <a16:creationId xmlns:a16="http://schemas.microsoft.com/office/drawing/2014/main" id="{154FF74E-94B3-47B7-A77B-2A1913FAAB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3786" y="487126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rgbClr val="0151A8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04</a:t>
              </a:r>
              <a:endParaRPr kumimoji="1" lang="ko-KR" altLang="ko-KR" sz="3200" b="1" dirty="0">
                <a:solidFill>
                  <a:srgbClr val="0151A8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4" name="Text Box 5">
              <a:extLst>
                <a:ext uri="{FF2B5EF4-FFF2-40B4-BE49-F238E27FC236}">
                  <a16:creationId xmlns:a16="http://schemas.microsoft.com/office/drawing/2014/main" id="{7F1FF02E-16AF-49EE-93D7-F82B9CF87C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1760" y="548680"/>
              <a:ext cx="576064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Data Cleaning and Feature Engineering</a:t>
              </a:r>
            </a:p>
          </p:txBody>
        </p:sp>
        <p:cxnSp>
          <p:nvCxnSpPr>
            <p:cNvPr id="5" name="직선 연결선 11">
              <a:extLst>
                <a:ext uri="{FF2B5EF4-FFF2-40B4-BE49-F238E27FC236}">
                  <a16:creationId xmlns:a16="http://schemas.microsoft.com/office/drawing/2014/main" id="{6691CA5A-6117-4061-AA5E-0DB6ACAABCDB}"/>
                </a:ext>
              </a:extLst>
            </p:cNvPr>
            <p:cNvCxnSpPr/>
            <p:nvPr/>
          </p:nvCxnSpPr>
          <p:spPr>
            <a:xfrm>
              <a:off x="0" y="1412776"/>
              <a:ext cx="9144000" cy="0"/>
            </a:xfrm>
            <a:prstGeom prst="line">
              <a:avLst/>
            </a:prstGeom>
            <a:ln w="254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1A9E935-16BE-460D-9225-10A6DD8936DE}"/>
              </a:ext>
            </a:extLst>
          </p:cNvPr>
          <p:cNvSpPr/>
          <p:nvPr/>
        </p:nvSpPr>
        <p:spPr>
          <a:xfrm>
            <a:off x="2821246" y="2060849"/>
            <a:ext cx="9144000" cy="3744416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+mj-lt"/>
              </a:rPr>
              <a:t>Remove redundant signs in price and mileage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+mj-lt"/>
              </a:rPr>
              <a:t>Remove redundant characters in feature that only allows integers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+mj-lt"/>
              </a:rPr>
              <a:t>Set Vehicle id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+mj-lt"/>
              </a:rPr>
              <a:t>Change categorical strings to integers for ML modelling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+mj-lt"/>
              </a:rPr>
              <a:t>Group the vehicles brand as country of origin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+mj-lt"/>
              </a:rPr>
              <a:t>Based on mileage, determine the real year driven, assume miles driven are fixed each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+mj-lt"/>
              </a:rPr>
              <a:t>Replace or drop null values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502C62-0886-406F-9B62-7F19F5126A34}"/>
              </a:ext>
            </a:extLst>
          </p:cNvPr>
          <p:cNvSpPr txBox="1"/>
          <p:nvPr/>
        </p:nvSpPr>
        <p:spPr>
          <a:xfrm rot="19951039">
            <a:off x="571270" y="2799773"/>
            <a:ext cx="190545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200" b="1" dirty="0">
                <a:solidFill>
                  <a:srgbClr val="FFFF00"/>
                </a:solidFill>
              </a:rPr>
              <a:t>Main</a:t>
            </a:r>
          </a:p>
          <a:p>
            <a:pPr algn="ctr"/>
            <a:r>
              <a:rPr lang="en-CA" sz="3200" b="1" dirty="0">
                <a:solidFill>
                  <a:srgbClr val="FFFF00"/>
                </a:solidFill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102366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9674C7-4230-4F1F-8FAD-65CADF7B4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>
                <a:solidFill>
                  <a:srgbClr val="FFFF00"/>
                </a:solidFill>
              </a:rPr>
              <a:t>04</a:t>
            </a:r>
            <a:r>
              <a:rPr lang="en-CA" sz="2800" dirty="0"/>
              <a:t> </a:t>
            </a:r>
            <a:r>
              <a:rPr lang="en-CA" sz="2800" dirty="0">
                <a:solidFill>
                  <a:srgbClr val="FFFF00"/>
                </a:solidFill>
              </a:rPr>
              <a:t>Data Cleaning &amp;</a:t>
            </a:r>
            <a:r>
              <a:rPr lang="en-CA" sz="2800" dirty="0"/>
              <a:t> Feature Engineering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10940B-A726-452B-82BE-87AA268A9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1340768"/>
            <a:ext cx="5281566" cy="518457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17B002-42D7-49E5-B492-4F1FF2690C90}"/>
              </a:ext>
            </a:extLst>
          </p:cNvPr>
          <p:cNvSpPr/>
          <p:nvPr/>
        </p:nvSpPr>
        <p:spPr>
          <a:xfrm>
            <a:off x="6960096" y="1844824"/>
            <a:ext cx="4248472" cy="36004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+mj-lt"/>
              </a:rPr>
              <a:t>Price and Mileage are the main features, $sign and commas are removed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+mj-lt"/>
              </a:rPr>
              <a:t>Some Features has many null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+mj-lt"/>
              </a:rPr>
              <a:t>If remove all, dataset may be too small, consider filling some null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+mj-lt"/>
              </a:rPr>
              <a:t>Almost all features need to be cleaned   and adjusted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98791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FA8E068-DBDA-41D6-A0B1-7A2627F3246F}"/>
              </a:ext>
            </a:extLst>
          </p:cNvPr>
          <p:cNvSpPr/>
          <p:nvPr/>
        </p:nvSpPr>
        <p:spPr>
          <a:xfrm>
            <a:off x="5821486" y="5578347"/>
            <a:ext cx="5981860" cy="1033558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316FC3-A118-4208-AB3C-B42B7EC82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51332"/>
            <a:ext cx="11019968" cy="792088"/>
          </a:xfrm>
        </p:spPr>
        <p:txBody>
          <a:bodyPr>
            <a:normAutofit/>
          </a:bodyPr>
          <a:lstStyle/>
          <a:p>
            <a:r>
              <a:rPr lang="en-CA" sz="2800" dirty="0">
                <a:solidFill>
                  <a:srgbClr val="FFFF00"/>
                </a:solidFill>
              </a:rPr>
              <a:t>04</a:t>
            </a:r>
            <a:r>
              <a:rPr lang="en-CA" sz="2800" dirty="0"/>
              <a:t> </a:t>
            </a:r>
            <a:r>
              <a:rPr lang="en-CA" sz="2800" dirty="0">
                <a:solidFill>
                  <a:srgbClr val="FFFF00"/>
                </a:solidFill>
              </a:rPr>
              <a:t>Data Cleaning</a:t>
            </a:r>
            <a:r>
              <a:rPr lang="en-CA" sz="2800" dirty="0"/>
              <a:t> </a:t>
            </a:r>
            <a:r>
              <a:rPr lang="en-CA" sz="2800" dirty="0">
                <a:solidFill>
                  <a:srgbClr val="FFFF00"/>
                </a:solidFill>
              </a:rPr>
              <a:t>&amp;</a:t>
            </a:r>
            <a:r>
              <a:rPr lang="en-CA" sz="2800" dirty="0"/>
              <a:t> Feature Engineering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7329DB-A63D-480B-ADBF-0362F11AE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268760"/>
            <a:ext cx="5112568" cy="53957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05054D-4ED7-4A92-9637-AFB96F048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160" y="2066073"/>
            <a:ext cx="3858555" cy="11704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078207-0AAB-4B76-BFAC-50D68808F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159" y="4091435"/>
            <a:ext cx="3858556" cy="8213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E4A979-6A07-46F5-8FB7-731458E54F17}"/>
              </a:ext>
            </a:extLst>
          </p:cNvPr>
          <p:cNvSpPr txBox="1"/>
          <p:nvPr/>
        </p:nvSpPr>
        <p:spPr>
          <a:xfrm>
            <a:off x="5815953" y="5873549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FF00"/>
                </a:solidFill>
              </a:rPr>
              <a:t>All locations are assigned an index, for the purpose of analysis,   since location might have effect on price, </a:t>
            </a:r>
            <a:r>
              <a:rPr lang="en-CA" b="1" dirty="0" err="1">
                <a:solidFill>
                  <a:srgbClr val="FFFF00"/>
                </a:solidFill>
              </a:rPr>
              <a:t>etc</a:t>
            </a:r>
            <a:r>
              <a:rPr lang="en-CA" b="1" dirty="0">
                <a:solidFill>
                  <a:srgbClr val="FFFF00"/>
                </a:solidFill>
              </a:rPr>
              <a:t> on other features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95CDFD8-74D8-46BF-9CF1-E228C05BCA0F}"/>
              </a:ext>
            </a:extLst>
          </p:cNvPr>
          <p:cNvSpPr/>
          <p:nvPr/>
        </p:nvSpPr>
        <p:spPr>
          <a:xfrm rot="10800000">
            <a:off x="5951984" y="5675373"/>
            <a:ext cx="1584176" cy="21230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D0D555-6564-4BA2-915E-5BF6CC7BF291}"/>
              </a:ext>
            </a:extLst>
          </p:cNvPr>
          <p:cNvSpPr txBox="1"/>
          <p:nvPr/>
        </p:nvSpPr>
        <p:spPr>
          <a:xfrm>
            <a:off x="7464151" y="1696741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FF00"/>
                </a:solidFill>
              </a:rPr>
              <a:t>Assume Automatic Transmission When null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16570A-1057-4BCD-AF56-2442A1381815}"/>
              </a:ext>
            </a:extLst>
          </p:cNvPr>
          <p:cNvSpPr txBox="1"/>
          <p:nvPr/>
        </p:nvSpPr>
        <p:spPr>
          <a:xfrm>
            <a:off x="7464151" y="3670715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FF00"/>
                </a:solidFill>
              </a:rPr>
              <a:t>Assume Gasoline Fuel Type When null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C330BD-F42B-44A9-A5F4-84B5051E04C1}"/>
              </a:ext>
            </a:extLst>
          </p:cNvPr>
          <p:cNvSpPr txBox="1"/>
          <p:nvPr/>
        </p:nvSpPr>
        <p:spPr>
          <a:xfrm>
            <a:off x="7464151" y="1249202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FF00"/>
                </a:solidFill>
              </a:rPr>
              <a:t>Cleaning Examples: </a:t>
            </a:r>
          </a:p>
        </p:txBody>
      </p:sp>
    </p:spTree>
    <p:extLst>
      <p:ext uri="{BB962C8B-B14F-4D97-AF65-F5344CB8AC3E}">
        <p14:creationId xmlns:p14="http://schemas.microsoft.com/office/powerpoint/2010/main" val="237749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16544</TotalTime>
  <Words>739</Words>
  <Application>Microsoft Office PowerPoint</Application>
  <PresentationFormat>Widescreen</PresentationFormat>
  <Paragraphs>164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Courier New</vt:lpstr>
      <vt:lpstr>Wingdings</vt:lpstr>
      <vt:lpstr>Calibri</vt:lpstr>
      <vt:lpstr>Arial</vt:lpstr>
      <vt:lpstr>Calibri Light</vt:lpstr>
      <vt:lpstr>Arial Black</vt:lpstr>
      <vt:lpstr>Agency FB</vt:lpstr>
      <vt:lpstr>맑은 고딕</vt:lpstr>
      <vt:lpstr>굴림체</vt:lpstr>
      <vt:lpstr>Office 테마</vt:lpstr>
      <vt:lpstr>Machine Learning Automotive Dealer Price Decision  WeCloud Data Scientice Diploma James Zhao</vt:lpstr>
      <vt:lpstr>PowerPoint Presentation</vt:lpstr>
      <vt:lpstr>PowerPoint Presentation</vt:lpstr>
      <vt:lpstr>PowerPoint Presentation</vt:lpstr>
      <vt:lpstr>PowerPoint Presentation</vt:lpstr>
      <vt:lpstr>03 Data Collection Method: Web Scraping</vt:lpstr>
      <vt:lpstr>PowerPoint Presentation</vt:lpstr>
      <vt:lpstr>04 Data Cleaning &amp; Feature Engineering</vt:lpstr>
      <vt:lpstr>04 Data Cleaning &amp; Feature Engineering</vt:lpstr>
      <vt:lpstr>04 Data Cleaning &amp; Feature Engineering</vt:lpstr>
      <vt:lpstr>PowerPoint Presentation</vt:lpstr>
      <vt:lpstr>05 Machine Learning Modelling Algorithms</vt:lpstr>
      <vt:lpstr>05 Machine Learning Modelling Algorithms</vt:lpstr>
      <vt:lpstr>PowerPoint Presentation</vt:lpstr>
      <vt:lpstr>06 Model Interpretation &amp; Visualizations</vt:lpstr>
      <vt:lpstr>06 Model Interpretation &amp; Visualizations</vt:lpstr>
      <vt:lpstr>06 Model Interpretation &amp; Visualizations</vt:lpstr>
      <vt:lpstr>Challeges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Yuecheng Zhao</cp:lastModifiedBy>
  <cp:revision>47</cp:revision>
  <dcterms:created xsi:type="dcterms:W3CDTF">2010-02-01T08:03:16Z</dcterms:created>
  <dcterms:modified xsi:type="dcterms:W3CDTF">2020-08-18T16:00:36Z</dcterms:modified>
  <cp:category>www.slidemembers.com</cp:category>
</cp:coreProperties>
</file>